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Crimson Pro"/>
      <p:regular r:id="rId15"/>
    </p:embeddedFont>
    <p:embeddedFont>
      <p:font typeface="Crimson Pro"/>
      <p:regular r:id="rId16"/>
    </p:embeddedFont>
    <p:embeddedFont>
      <p:font typeface="Crimson Pro"/>
      <p:regular r:id="rId17"/>
    </p:embeddedFont>
    <p:embeddedFont>
      <p:font typeface="Crimson Pro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66712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Pollen's Profiling: Automated Classification of Pollen Grains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3804523"/>
            <a:ext cx="7556421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presentation will explore how automated classification of pollen grains is revolutionizing palynology through AI-driven image analysis. We will address the significant global allergy burden, with hay fever alone costing the U.S. an estimated $3.4 billion annually, and how current manual, slow, and subjective methods limit effective solutions.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793790" y="5630347"/>
            <a:ext cx="317540" cy="317540"/>
          </a:xfrm>
          <a:prstGeom prst="roundRect">
            <a:avLst>
              <a:gd name="adj" fmla="val 28793492"/>
            </a:avLst>
          </a:prstGeom>
          <a:solidFill>
            <a:srgbClr val="E0EA84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89873" y="5740360"/>
            <a:ext cx="125254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38383C"/>
                </a:solidFill>
                <a:latin typeface="Open Sans Medium" pitchFamily="34" charset="0"/>
                <a:ea typeface="Open Sans Medium" pitchFamily="34" charset="-122"/>
                <a:cs typeface="Open Sans Medium" pitchFamily="34" charset="-120"/>
              </a:rPr>
              <a:t>CB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210508" y="5615464"/>
            <a:ext cx="2516267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by CHANDU BODELA</a:t>
            </a:r>
            <a:endParaRPr lang="en-US" sz="19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8070" y="514350"/>
            <a:ext cx="7173278" cy="584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The Microscopic Challenge of Pollen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748070" y="1547455"/>
            <a:ext cx="6339007" cy="1496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Pollen grains, ranging from 10 to 200 micrometers, exhibit vast morphological diversity. Their intricate structures make manual identification a microscopic challenge, requiring highly skilled palynologists. This process is painstakingly slow, often taking 30-60 minutes per sample.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748070" y="3211711"/>
            <a:ext cx="6339007" cy="11968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Current limitations include low throughput, subjective interpretation, and delayed data, hindering accurate allergy forecasts and slowing environmental research. These inefficiencies also contribute to high labor costs, creating a critical need for automation.</a:t>
            </a:r>
            <a:endParaRPr lang="en-US" sz="14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50944" y="1589603"/>
            <a:ext cx="6339007" cy="633900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809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70327"/>
            <a:ext cx="935247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Introducing Automated Pollen Classification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488061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solution leverages cutting-edge AI-powered image analysis for rapid and objective pollen identification. The core goal is to dramatically enhance the speed, accuracy, and consistency of pollen analysis, overcoming the limitations of traditional methods.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793790" y="5346383"/>
            <a:ext cx="4215289" cy="1793796"/>
          </a:xfrm>
          <a:prstGeom prst="roundRect">
            <a:avLst>
              <a:gd name="adj" fmla="val 464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99768" y="555236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AI-Powered Analysis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999768" y="5981581"/>
            <a:ext cx="380333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Utilizes machine learning and computer vision for precise identification.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207437" y="5346383"/>
            <a:ext cx="4215408" cy="1793796"/>
          </a:xfrm>
          <a:prstGeom prst="roundRect">
            <a:avLst>
              <a:gd name="adj" fmla="val 464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13415" y="555236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Rapid Processing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5413415" y="5981581"/>
            <a:ext cx="3803452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Enables high-throughput analysis, previously impossible with manual methods.</a:t>
            </a:r>
            <a:endParaRPr lang="en-US" sz="1550" dirty="0"/>
          </a:p>
        </p:txBody>
      </p:sp>
      <p:sp>
        <p:nvSpPr>
          <p:cNvPr id="11" name="Shape 8"/>
          <p:cNvSpPr/>
          <p:nvPr/>
        </p:nvSpPr>
        <p:spPr>
          <a:xfrm>
            <a:off x="9621203" y="5346383"/>
            <a:ext cx="4215289" cy="1793796"/>
          </a:xfrm>
          <a:prstGeom prst="roundRect">
            <a:avLst>
              <a:gd name="adj" fmla="val 464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827181" y="555236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Objective Data</a:t>
            </a:r>
            <a:endParaRPr lang="en-US" sz="1950" dirty="0"/>
          </a:p>
        </p:txBody>
      </p:sp>
      <p:sp>
        <p:nvSpPr>
          <p:cNvPr id="13" name="Text 10"/>
          <p:cNvSpPr/>
          <p:nvPr/>
        </p:nvSpPr>
        <p:spPr>
          <a:xfrm>
            <a:off x="9827181" y="5981581"/>
            <a:ext cx="380333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Minimizes subjective interpretation, providing consistent and reliable results.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8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7228" y="465534"/>
            <a:ext cx="7789545" cy="1057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The Automated Workflow: From Sample to Insight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677228" y="1777484"/>
            <a:ext cx="7789545" cy="8126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automated workflow transforms raw pollen samples into actionable insights through a streamlined, multi-stage process. Each step is designed for precision and efficiency, ensuring high-quality data.</a:t>
            </a:r>
            <a:endParaRPr lang="en-US" sz="13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228" y="2780467"/>
            <a:ext cx="846534" cy="124646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93069" y="2949773"/>
            <a:ext cx="2953464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1. Automated Sample Acquisition</a:t>
            </a:r>
            <a:endParaRPr lang="en-US" sz="1650" dirty="0"/>
          </a:p>
        </p:txBody>
      </p:sp>
      <p:sp>
        <p:nvSpPr>
          <p:cNvPr id="7" name="Text 3"/>
          <p:cNvSpPr/>
          <p:nvPr/>
        </p:nvSpPr>
        <p:spPr>
          <a:xfrm>
            <a:off x="1693069" y="3315891"/>
            <a:ext cx="6773704" cy="5417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High-resolution imaging via automated microscopy captures thousands of pollen grains rapidly.</a:t>
            </a:r>
            <a:endParaRPr lang="en-US" sz="13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228" y="4026932"/>
            <a:ext cx="846534" cy="124646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693069" y="4196239"/>
            <a:ext cx="2116336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2. Image Processing</a:t>
            </a:r>
            <a:endParaRPr lang="en-US" sz="1650" dirty="0"/>
          </a:p>
        </p:txBody>
      </p:sp>
      <p:sp>
        <p:nvSpPr>
          <p:cNvPr id="10" name="Text 5"/>
          <p:cNvSpPr/>
          <p:nvPr/>
        </p:nvSpPr>
        <p:spPr>
          <a:xfrm>
            <a:off x="1693069" y="4562356"/>
            <a:ext cx="6773704" cy="5417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Digital segmentation and enhancement isolate individual grains, preparing them for analysis.</a:t>
            </a:r>
            <a:endParaRPr lang="en-US" sz="130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228" y="5273397"/>
            <a:ext cx="846534" cy="124646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693069" y="5442704"/>
            <a:ext cx="2116336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3. Feature Extraction</a:t>
            </a:r>
            <a:endParaRPr lang="en-US" sz="1650" dirty="0"/>
          </a:p>
        </p:txBody>
      </p:sp>
      <p:sp>
        <p:nvSpPr>
          <p:cNvPr id="13" name="Text 7"/>
          <p:cNvSpPr/>
          <p:nvPr/>
        </p:nvSpPr>
        <p:spPr>
          <a:xfrm>
            <a:off x="1693069" y="5808821"/>
            <a:ext cx="6773704" cy="5417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Automated systems capture morphological (shape, size, apertures) and textural data from each grain.</a:t>
            </a:r>
            <a:endParaRPr lang="en-US" sz="130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228" y="6519863"/>
            <a:ext cx="846534" cy="1246465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693069" y="6689169"/>
            <a:ext cx="2116336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4. AI Classification</a:t>
            </a:r>
            <a:endParaRPr lang="en-US" sz="1650" dirty="0"/>
          </a:p>
        </p:txBody>
      </p:sp>
      <p:sp>
        <p:nvSpPr>
          <p:cNvPr id="16" name="Text 9"/>
          <p:cNvSpPr/>
          <p:nvPr/>
        </p:nvSpPr>
        <p:spPr>
          <a:xfrm>
            <a:off x="1693069" y="7055287"/>
            <a:ext cx="6773704" cy="5417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Machine learning models instantly categorize pollen types based on extracted features.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3050" y="407670"/>
            <a:ext cx="6810970" cy="463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Under the Hood: AI &amp; Advanced Algorithms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593050" y="1167408"/>
            <a:ext cx="13444299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system is powered by sophisticated AI and advanced algorithms, ensuring unparalleled accuracy and learning capabilities.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593050" y="1704618"/>
            <a:ext cx="6541294" cy="474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Deep Learning: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We utilize Convolutional Neural Networks (CNNs) like ResNet and InceptionV3, capable of learning complex visual patterns.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593050" y="2230755"/>
            <a:ext cx="6541294" cy="474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Feature Engineering: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The system quantifies precise attributes such as size (e.g., 25-50 µm), shape indices (e.g., circularity 0.85), and surface patterns (e.g., echinate, reticulate).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593050" y="2756892"/>
            <a:ext cx="6541294" cy="474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Training Datasets: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Success relies on vast libraries containing thousands of meticulously labeled pollen images, enabling the AI to generalize effectively.</a:t>
            </a:r>
            <a:endParaRPr lang="en-US" sz="11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03676" y="1737955"/>
            <a:ext cx="6541294" cy="6541294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593050" y="8612624"/>
            <a:ext cx="13444299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These advanced techniques enable the AI to learn complex patterns and robustly handle variations in grain orientation and focus, delivering consistent results.</a:t>
            </a:r>
            <a:endParaRPr lang="en-US" sz="1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46232" y="608767"/>
            <a:ext cx="6230660" cy="437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7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Transformative Applications Across Fields</a:t>
            </a:r>
            <a:endParaRPr lang="en-US" sz="2750" dirty="0"/>
          </a:p>
        </p:txBody>
      </p:sp>
      <p:sp>
        <p:nvSpPr>
          <p:cNvPr id="4" name="Text 1"/>
          <p:cNvSpPr/>
          <p:nvPr/>
        </p:nvSpPr>
        <p:spPr>
          <a:xfrm>
            <a:off x="6046232" y="1255990"/>
            <a:ext cx="8024336" cy="447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Automated pollen classification offers transformative applications across a diverse range of fields, bringing new levels of precision and efficiency.</a:t>
            </a:r>
            <a:endParaRPr lang="en-US" sz="11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6232" y="1861304"/>
            <a:ext cx="419933" cy="41993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46232" y="2456140"/>
            <a:ext cx="1749742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Aerobiology &amp; Allergies</a:t>
            </a:r>
            <a:endParaRPr lang="en-US" sz="1350" dirty="0"/>
          </a:p>
        </p:txBody>
      </p:sp>
      <p:sp>
        <p:nvSpPr>
          <p:cNvPr id="7" name="Text 3"/>
          <p:cNvSpPr/>
          <p:nvPr/>
        </p:nvSpPr>
        <p:spPr>
          <a:xfrm>
            <a:off x="6046232" y="2758797"/>
            <a:ext cx="8024336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real-time airborne pollen counts, improving 3-day allergy forecasts and potentially reducing ER visits by 15%.</a:t>
            </a:r>
            <a:endParaRPr lang="en-US" sz="11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6232" y="3332678"/>
            <a:ext cx="419933" cy="41993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046232" y="3927515"/>
            <a:ext cx="1749742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Forensic Science</a:t>
            </a:r>
            <a:endParaRPr lang="en-US" sz="1350" dirty="0"/>
          </a:p>
        </p:txBody>
      </p:sp>
      <p:sp>
        <p:nvSpPr>
          <p:cNvPr id="10" name="Text 5"/>
          <p:cNvSpPr/>
          <p:nvPr/>
        </p:nvSpPr>
        <p:spPr>
          <a:xfrm>
            <a:off x="6046232" y="4230172"/>
            <a:ext cx="8024336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Offers crucial trace evidence, linking suspects or victims to specific geographic locations with up to 90% accuracy.</a:t>
            </a:r>
            <a:endParaRPr lang="en-US" sz="110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6232" y="4804053"/>
            <a:ext cx="419933" cy="41993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046232" y="5398889"/>
            <a:ext cx="1749742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Apiculture</a:t>
            </a:r>
            <a:endParaRPr lang="en-US" sz="1350" dirty="0"/>
          </a:p>
        </p:txBody>
      </p:sp>
      <p:sp>
        <p:nvSpPr>
          <p:cNvPr id="13" name="Text 7"/>
          <p:cNvSpPr/>
          <p:nvPr/>
        </p:nvSpPr>
        <p:spPr>
          <a:xfrm>
            <a:off x="6046232" y="5701546"/>
            <a:ext cx="8024336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Verifies honey origin (e.g., Manuka purity) and assesses bee health through detailed analysis of pollen loads.</a:t>
            </a:r>
            <a:endParaRPr lang="en-US" sz="110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6232" y="6275427"/>
            <a:ext cx="419933" cy="419933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6046232" y="6870263"/>
            <a:ext cx="1749742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Paleobotany</a:t>
            </a:r>
            <a:endParaRPr lang="en-US" sz="1350" dirty="0"/>
          </a:p>
        </p:txBody>
      </p:sp>
      <p:sp>
        <p:nvSpPr>
          <p:cNvPr id="16" name="Text 9"/>
          <p:cNvSpPr/>
          <p:nvPr/>
        </p:nvSpPr>
        <p:spPr>
          <a:xfrm>
            <a:off x="6046232" y="7172920"/>
            <a:ext cx="8024336" cy="447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Expedites climate reconstruction by enabling analysis of 10x more samples in significantly less time, revealing historical ecosystems.</a:t>
            </a:r>
            <a:endParaRPr lang="en-US" sz="11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60440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Quantifiable Impact: Real-World Results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2198251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real-world results demonstrate the significant and quantifiable impact of automated pollen classification.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280190" y="3155752"/>
            <a:ext cx="2353389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50"/>
              </a:lnSpc>
              <a:buNone/>
            </a:pPr>
            <a:r>
              <a:rPr lang="en-US" sz="51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95%</a:t>
            </a:r>
            <a:endParaRPr lang="en-US" sz="5150" dirty="0"/>
          </a:p>
        </p:txBody>
      </p:sp>
      <p:sp>
        <p:nvSpPr>
          <p:cNvPr id="6" name="Text 3"/>
          <p:cNvSpPr/>
          <p:nvPr/>
        </p:nvSpPr>
        <p:spPr>
          <a:xfrm>
            <a:off x="6280190" y="4058722"/>
            <a:ext cx="235338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Accuracy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6280190" y="4487942"/>
            <a:ext cx="2353389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Achieves over 95% classification accuracy for common pollen types like birch, ragweed, pine, and grass.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8881586" y="3155752"/>
            <a:ext cx="2353508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50"/>
              </a:lnSpc>
              <a:buNone/>
            </a:pPr>
            <a:r>
              <a:rPr lang="en-US" sz="51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500+</a:t>
            </a:r>
            <a:endParaRPr lang="en-US" sz="5150" dirty="0"/>
          </a:p>
        </p:txBody>
      </p:sp>
      <p:sp>
        <p:nvSpPr>
          <p:cNvPr id="9" name="Text 6"/>
          <p:cNvSpPr/>
          <p:nvPr/>
        </p:nvSpPr>
        <p:spPr>
          <a:xfrm>
            <a:off x="8881586" y="4058722"/>
            <a:ext cx="235350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Speed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8881586" y="4487942"/>
            <a:ext cx="2353508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Processes more than 500 pollen grains per minute, a dramatic improvement over the 10-20 grains/minute of manual methods.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11483102" y="3155752"/>
            <a:ext cx="2353389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50"/>
              </a:lnSpc>
              <a:buNone/>
            </a:pPr>
            <a:r>
              <a:rPr lang="en-US" sz="51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80%</a:t>
            </a:r>
            <a:endParaRPr lang="en-US" sz="5150" dirty="0"/>
          </a:p>
        </p:txBody>
      </p:sp>
      <p:sp>
        <p:nvSpPr>
          <p:cNvPr id="12" name="Text 9"/>
          <p:cNvSpPr/>
          <p:nvPr/>
        </p:nvSpPr>
        <p:spPr>
          <a:xfrm>
            <a:off x="11483102" y="4058722"/>
            <a:ext cx="235338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Efficiency</a:t>
            </a:r>
            <a:endParaRPr lang="en-US" sz="1950" dirty="0"/>
          </a:p>
        </p:txBody>
      </p:sp>
      <p:sp>
        <p:nvSpPr>
          <p:cNvPr id="13" name="Text 10"/>
          <p:cNvSpPr/>
          <p:nvPr/>
        </p:nvSpPr>
        <p:spPr>
          <a:xfrm>
            <a:off x="11483102" y="4487942"/>
            <a:ext cx="2353389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Reduces analysis time for complex paleobotanical studies by a remarkable 80%, accelerating research.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6280190" y="6616422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technology is already integrated into automated pollen monitoring networks, such as the European e-pollen network, proving its robust deployment capabilities and effectiveness in critical applications.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1268" y="427196"/>
            <a:ext cx="8312110" cy="485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The Future of Palynology: Smarter, Faster, Broader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621268" y="1223248"/>
            <a:ext cx="13387864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Pollen's Profiling is poised to become an indispensable tool, driving a new era in environmental, health, and forensic sciences. The journey of innovation continues.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621268" y="1786295"/>
            <a:ext cx="6504503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Ongoing Development: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We are continuously expanding species coverage, with a goal of classifying over 1000 pollen types, and improving robustness for mixed samples.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621268" y="2337792"/>
            <a:ext cx="6504503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Innovation: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The emergence of portable, field-deployable automated pollen monitors will democratize access to this technology.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621268" y="2889290"/>
            <a:ext cx="6504503" cy="745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Vision: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Our ultimate vision is to democratize palynological expertise globally, enhancing ecological insights and public health initiatives through smart, fast, and broad applications.</a:t>
            </a:r>
            <a:endParaRPr lang="en-US" sz="12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12248" y="1821180"/>
            <a:ext cx="6504503" cy="650450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2025-06-28T08:48:57Z</dcterms:created>
  <dcterms:modified xsi:type="dcterms:W3CDTF">2025-06-28T08:48:57Z</dcterms:modified>
</cp:coreProperties>
</file>